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3/16/20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3/16/20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3/16/20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3/16/20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478423"/>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t>We want 10 boards stuffed.</a:t>
            </a:r>
          </a:p>
          <a:p>
            <a:endParaRPr lang="en-US" sz="1400" dirty="0"/>
          </a:p>
          <a:p>
            <a:r>
              <a:rPr lang="en-US" sz="1400" dirty="0"/>
              <a:t>Order of assembly: </a:t>
            </a:r>
          </a:p>
          <a:p>
            <a:r>
              <a:rPr lang="en-US" sz="1400" dirty="0"/>
              <a:t>	1) top components (excluding through-hole parts, pin headers and SMA connectors);</a:t>
            </a:r>
          </a:p>
          <a:p>
            <a:r>
              <a:rPr lang="en-US" sz="1400" dirty="0"/>
              <a:t>	2) flip chip die attach;</a:t>
            </a:r>
          </a:p>
          <a:p>
            <a:r>
              <a:rPr lang="en-US" sz="1400" dirty="0"/>
              <a:t>	3) bottom components, then through-hole parts, pin headers and SMA connectors.</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with </a:t>
            </a:r>
            <a:r>
              <a:rPr lang="en-US" sz="1400" dirty="0" err="1"/>
              <a:t>solderpaste</a:t>
            </a:r>
            <a:r>
              <a:rPr lang="en-US" sz="1400" dirty="0"/>
              <a:t>?</a:t>
            </a:r>
            <a:r>
              <a:rPr lang="en-US" sz="1400" dirty="0">
                <a:solidFill>
                  <a:srgbClr val="FF0000"/>
                </a:solidFill>
              </a:rPr>
              <a:t>  </a:t>
            </a:r>
            <a:r>
              <a:rPr lang="en-US" sz="1400" dirty="0"/>
              <a:t>No</a:t>
            </a:r>
          </a:p>
          <a:p>
            <a:r>
              <a:rPr lang="en-US" sz="1400" dirty="0"/>
              <a:t>Do you want underfill under the die?  Yes</a:t>
            </a:r>
          </a:p>
          <a:p>
            <a:r>
              <a:rPr lang="en-US" sz="1400" dirty="0"/>
              <a:t>How many boards do you want the board house to fabricate?   16</a:t>
            </a:r>
            <a:endParaRPr lang="en-US" sz="1400" dirty="0">
              <a:solidFill>
                <a:srgbClr val="FF0000"/>
              </a:solidFill>
            </a:endParaRPr>
          </a:p>
          <a:p>
            <a:r>
              <a:rPr lang="en-US" sz="1400" dirty="0"/>
              <a:t>Do you want the board assembly shop to buy parts for you?  Yes</a:t>
            </a:r>
          </a:p>
          <a:p>
            <a:r>
              <a:rPr lang="en-US" sz="1400" dirty="0"/>
              <a:t>Do you want board assembly shop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the board assembly shop to do assembly using heat sinks screwed into the SMAs during the soldering step?  Yes</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170 um</a:t>
            </a:r>
          </a:p>
          <a:p>
            <a:r>
              <a:rPr lang="en-US" sz="1400" dirty="0"/>
              <a:t>What is the metallurgy of the bumps?  Sn1.8Ag</a:t>
            </a:r>
          </a:p>
          <a:p>
            <a:r>
              <a:rPr lang="en-US" sz="1400" dirty="0"/>
              <a:t>What is the nominal diameter of each bump?  83.3 um</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11542546" cy="5693866"/>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ENEPIG</a:t>
            </a:r>
          </a:p>
          <a:p>
            <a:r>
              <a:rPr lang="en-US" sz="1400" dirty="0"/>
              <a:t>Did you put a corner mark or other orientation mark on your die?  Yes, a missing bump indicated NC on the top right corner of the bump layout.</a:t>
            </a:r>
          </a:p>
          <a:p>
            <a:r>
              <a:rPr lang="en-US" sz="1400" dirty="0"/>
              <a:t>Did you show the location of this mark on your Excel spreadsheet drawing?  Yes (two NCs in the top right corner)</a:t>
            </a:r>
          </a:p>
          <a:p>
            <a:endParaRPr lang="en-US" sz="1400" dirty="0"/>
          </a:p>
          <a:p>
            <a:r>
              <a:rPr lang="en-US" sz="1400" dirty="0"/>
              <a:t>What dielectric laminate material do you want for the board’s layer </a:t>
            </a:r>
            <a:r>
              <a:rPr lang="en-US" sz="1400" dirty="0" err="1"/>
              <a:t>stackup</a:t>
            </a:r>
            <a:r>
              <a:rPr lang="en-US" sz="1400" dirty="0"/>
              <a:t>?  Isola 370HR</a:t>
            </a:r>
          </a:p>
          <a:p>
            <a:endParaRPr lang="en-US" sz="1400" dirty="0"/>
          </a:p>
          <a:p>
            <a:endParaRPr lang="en-US" sz="1400" dirty="0"/>
          </a:p>
        </p:txBody>
      </p:sp>
      <p:pic>
        <p:nvPicPr>
          <p:cNvPr id="6" name="Picture 5">
            <a:extLst>
              <a:ext uri="{FF2B5EF4-FFF2-40B4-BE49-F238E27FC236}">
                <a16:creationId xmlns:a16="http://schemas.microsoft.com/office/drawing/2014/main" id="{EF1E80CE-FB24-2A45-A2C9-54D20EA2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156" y="1412822"/>
            <a:ext cx="4419600" cy="3543300"/>
          </a:xfrm>
          <a:prstGeom prst="rect">
            <a:avLst/>
          </a:prstGeom>
        </p:spPr>
      </p:pic>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4524315"/>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pPr marL="742950" lvl="1" indent="-285750">
              <a:buFont typeface="Arial" panose="020B0604020202020204" pitchFamily="34" charset="0"/>
              <a:buChar char="•"/>
            </a:pPr>
            <a:r>
              <a:rPr lang="en-US" sz="1400" dirty="0"/>
              <a:t>First:  after receiving the 16 bare boards back from the board house, 10 of them need to be given serial numbers 1 through 10.</a:t>
            </a:r>
          </a:p>
          <a:p>
            <a:pPr marL="1200150" lvl="2" indent="-285750">
              <a:buFont typeface="Arial" panose="020B0604020202020204" pitchFamily="34" charset="0"/>
              <a:buChar char="•"/>
            </a:pPr>
            <a:r>
              <a:rPr lang="en-US" sz="1400" dirty="0"/>
              <a:t>Use magic marker (also a diamond scribe, just in case the board assembly shop washing machine erases the marker)</a:t>
            </a:r>
          </a:p>
          <a:p>
            <a:pPr marL="1200150" lvl="2" indent="-285750">
              <a:buFont typeface="Arial" panose="020B0604020202020204" pitchFamily="34" charset="0"/>
              <a:buChar char="•"/>
            </a:pPr>
            <a:r>
              <a:rPr lang="en-US" sz="1400" dirty="0"/>
              <a:t>Leave 6 boards unmarked, to be spare bare boards</a:t>
            </a:r>
          </a:p>
          <a:p>
            <a:pPr marL="1200150" lvl="2" indent="-285750">
              <a:buFont typeface="Arial" panose="020B0604020202020204" pitchFamily="34" charset="0"/>
              <a:buChar char="•"/>
            </a:pPr>
            <a:r>
              <a:rPr lang="en-US" sz="1400" dirty="0"/>
              <a:t>Ohm out all 16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16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10 (bare) boards to the board assembly shop for SMT frontside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10 stuffed boards come back, ohm out all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Check LDO and level shifter functions (these do not depend on backside components).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4370427"/>
          </a:xfrm>
          <a:prstGeom prst="rect">
            <a:avLst/>
          </a:prstGeom>
          <a:noFill/>
        </p:spPr>
        <p:txBody>
          <a:bodyPr wrap="square" rtlCol="0">
            <a:spAutoFit/>
          </a:bodyPr>
          <a:lstStyle/>
          <a:p>
            <a:pPr algn="ctr"/>
            <a:r>
              <a:rPr lang="en-US" sz="2200" dirty="0"/>
              <a:t>Test Plan:  Tests of Die Attach after each Subsequent Fab/Assembly House (cont’d)  </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10 frontside-stuffed boards to the the die attach shop for die attach (All 10 to be attached with underfill).  Send along 2 spare bare boards for the die attach shop to practice on.  Send 16 die.</a:t>
            </a:r>
          </a:p>
          <a:p>
            <a:pPr marL="1200150" lvl="2" indent="-285750">
              <a:buFont typeface="Arial" panose="020B0604020202020204" pitchFamily="34" charset="0"/>
              <a:buChar char="•"/>
            </a:pPr>
            <a:r>
              <a:rPr lang="en-US" sz="1400" dirty="0"/>
              <a:t>Ohm out all 10 die-attached boards from </a:t>
            </a:r>
            <a:r>
              <a:rPr lang="en-US" sz="1400" dirty="0" err="1"/>
              <a:t>pwr</a:t>
            </a:r>
            <a:r>
              <a:rPr lang="en-US" sz="1400" dirty="0"/>
              <a:t> to </a:t>
            </a:r>
            <a:r>
              <a:rPr lang="en-US" sz="1400" dirty="0" err="1"/>
              <a:t>gnd</a:t>
            </a:r>
            <a:r>
              <a:rPr lang="en-US" sz="1400" dirty="0"/>
              <a:t>, to make sure the die attach did not short them</a:t>
            </a:r>
          </a:p>
          <a:p>
            <a:pPr marL="1200150" lvl="2" indent="-285750">
              <a:buFont typeface="Arial" panose="020B0604020202020204" pitchFamily="34" charset="0"/>
              <a:buChar char="•"/>
            </a:pPr>
            <a:r>
              <a:rPr lang="en-US" sz="1400" dirty="0"/>
              <a:t>Visually inspect die attach for obvious flaws.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10 frontside-stuffed and die-attached boards to board assembly shop for backside hand assembly.</a:t>
            </a:r>
          </a:p>
          <a:p>
            <a:pPr marL="1657350" lvl="3" indent="-285750">
              <a:buFont typeface="Arial" panose="020B0604020202020204" pitchFamily="34" charset="0"/>
              <a:buChar char="•"/>
            </a:pPr>
            <a:r>
              <a:rPr lang="en-US" sz="1400" dirty="0"/>
              <a:t>Make sure to tell the assembly shop that these die-attached board should not go through a reflow oven.</a:t>
            </a:r>
          </a:p>
          <a:p>
            <a:pPr marL="1200150" lvl="2" indent="-285750">
              <a:buFont typeface="Arial" panose="020B0604020202020204" pitchFamily="34" charset="0"/>
              <a:buChar char="•"/>
            </a:pPr>
            <a:r>
              <a:rPr lang="en-US" sz="1400" dirty="0"/>
              <a:t>When boards return to BWRC, ohm out all 10 fully-stuffed boards from </a:t>
            </a:r>
            <a:r>
              <a:rPr lang="en-US" sz="1400" dirty="0" err="1"/>
              <a:t>pwr</a:t>
            </a:r>
            <a:r>
              <a:rPr lang="en-US" sz="1400" dirty="0"/>
              <a:t> to </a:t>
            </a:r>
            <a:r>
              <a:rPr lang="en-US" sz="1400" dirty="0" err="1"/>
              <a:t>gnd</a:t>
            </a:r>
            <a:r>
              <a:rPr lang="en-US" sz="1400" dirty="0"/>
              <a:t>, to make sure backside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308872"/>
          </a:xfrm>
          <a:prstGeom prst="rect">
            <a:avLst/>
          </a:prstGeom>
          <a:noFill/>
        </p:spPr>
        <p:txBody>
          <a:bodyPr wrap="square" rtlCol="0">
            <a:spAutoFit/>
          </a:bodyPr>
          <a:lstStyle/>
          <a:p>
            <a:pPr algn="ctr"/>
            <a:r>
              <a:rPr lang="en-US" sz="2200" dirty="0"/>
              <a:t>Test Plan:  Tests of Die Attach after each Subsequent Fab/Assembly House (cont’d)  </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Load FPGA test software from the previous FADER2 chip onto the test computer. Note: the test software is known to work with an Opal Kelly XEM 6001 board.  Drivers for Linux, MacOS and Windows are available from Opal </a:t>
            </a:r>
            <a:r>
              <a:rPr lang="en-US" sz="1400"/>
              <a:t>Kelly’s website.</a:t>
            </a:r>
            <a:endParaRPr lang="en-US" sz="1400" dirty="0"/>
          </a:p>
          <a:p>
            <a:pPr marL="1200150" lvl="2" indent="-285750">
              <a:buFont typeface="Arial" panose="020B0604020202020204" pitchFamily="34" charset="0"/>
              <a:buChar char="•"/>
            </a:pPr>
            <a:r>
              <a:rPr lang="en-US" sz="1400" dirty="0"/>
              <a:t>Connect to an Opal Kelly XEM 6001 board by USB; verify that the FPGA image can be loaded and the Opal Kelly board responds to commands.</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reference clock to the board.</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Connect antenna outputs sequentially to an oscilloscope, make sure that signals commanded through the scan chain appear at the output.</a:t>
            </a:r>
          </a:p>
          <a:p>
            <a:pPr marL="1200150" lvl="2" indent="-285750">
              <a:buFont typeface="Arial" panose="020B0604020202020204" pitchFamily="34" charset="0"/>
              <a:buChar char="•"/>
            </a:pPr>
            <a:r>
              <a:rPr lang="en-US" sz="1400" dirty="0"/>
              <a:t>Connect antenna inputs sequentially to a signal generator.  Remember to include a DC block and a </a:t>
            </a:r>
            <a:r>
              <a:rPr lang="en-US" sz="1400" dirty="0" err="1"/>
              <a:t>balun</a:t>
            </a:r>
            <a:r>
              <a:rPr lang="en-US" sz="1400" dirty="0"/>
              <a:t>, since the inputs are differential.  Verify through the scan chain that the input signal is being </a:t>
            </a:r>
            <a:r>
              <a:rPr lang="en-US" sz="1400" dirty="0" err="1"/>
              <a:t>downconverted</a:t>
            </a:r>
            <a:r>
              <a:rPr lang="en-US" sz="1400" dirty="0"/>
              <a:t> and digitized.</a:t>
            </a:r>
          </a:p>
          <a:p>
            <a:pPr marL="1200150" lvl="2" indent="-285750">
              <a:buFont typeface="Arial" panose="020B0604020202020204" pitchFamily="34" charset="0"/>
              <a:buChar char="•"/>
            </a:pPr>
            <a:r>
              <a:rPr lang="en-US" sz="1400" dirty="0"/>
              <a:t>Connect the SERDES ports sequentially to an oscilloscope.  Verify through the scan chain that the SERDES can send data.</a:t>
            </a:r>
          </a:p>
          <a:p>
            <a:pPr marL="1200150" lvl="2" indent="-285750">
              <a:buFont typeface="Arial" panose="020B0604020202020204" pitchFamily="34" charset="0"/>
              <a:buChar char="•"/>
            </a:pPr>
            <a:r>
              <a:rPr lang="en-US" sz="1400" dirty="0"/>
              <a:t>Connect the SERDES ports sequentially to a signal generator.  Verify through the scan chain that the SERDEX can receive data.</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Kyocera,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7745</TotalTime>
  <Words>8211</Words>
  <Application>Microsoft Macintosh PowerPoint</Application>
  <PresentationFormat>Widescreen</PresentationFormat>
  <Paragraphs>637</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199</cp:revision>
  <cp:lastPrinted>2019-05-03T01:16:28Z</cp:lastPrinted>
  <dcterms:created xsi:type="dcterms:W3CDTF">2019-04-15T15:38:19Z</dcterms:created>
  <dcterms:modified xsi:type="dcterms:W3CDTF">2020-03-16T13:58:36Z</dcterms:modified>
</cp:coreProperties>
</file>